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73" r:id="rId4"/>
    <p:sldId id="274"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5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E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8" d="100"/>
          <a:sy n="58" d="100"/>
        </p:scale>
        <p:origin x="-54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7/5/2016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7/5/2016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7/5/2016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8AFEEFFB-AA03-469A-91A1-973315FD9D2A}"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1553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7/5/2016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7/5/2016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7/5/2016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20">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7/5/2016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pixabay.com/static/uploads/photo/2011/02/06/21/57/speedo-4781_640.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smtClean="0"/>
              <a:t>Physics</a:t>
            </a:r>
            <a:r>
              <a:rPr lang="en-CA" dirty="0" smtClean="0"/>
              <a:t>: Chapter 1</a:t>
            </a:r>
            <a:endParaRPr lang="en-CA" dirty="0"/>
          </a:p>
        </p:txBody>
      </p:sp>
      <p:sp>
        <p:nvSpPr>
          <p:cNvPr id="3" name="Subtitle 2"/>
          <p:cNvSpPr>
            <a:spLocks noGrp="1"/>
          </p:cNvSpPr>
          <p:nvPr>
            <p:ph type="subTitle" idx="1"/>
          </p:nvPr>
        </p:nvSpPr>
        <p:spPr/>
        <p:txBody>
          <a:bodyPr/>
          <a:lstStyle/>
          <a:p>
            <a:r>
              <a:rPr lang="en-CA" dirty="0" smtClean="0"/>
              <a:t>Lesson 4: Significant Figures</a:t>
            </a:r>
            <a:endParaRPr lang="en-CA" dirty="0"/>
          </a:p>
        </p:txBody>
      </p:sp>
    </p:spTree>
    <p:extLst>
      <p:ext uri="{BB962C8B-B14F-4D97-AF65-F5344CB8AC3E}">
        <p14:creationId xmlns:p14="http://schemas.microsoft.com/office/powerpoint/2010/main" val="272629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Significant Figures</a:t>
            </a:r>
            <a:endParaRPr lang="en-US" dirty="0"/>
          </a:p>
        </p:txBody>
      </p:sp>
      <p:sp>
        <p:nvSpPr>
          <p:cNvPr id="3" name="Content Placeholder 2"/>
          <p:cNvSpPr>
            <a:spLocks noGrp="1"/>
          </p:cNvSpPr>
          <p:nvPr>
            <p:ph idx="1"/>
          </p:nvPr>
        </p:nvSpPr>
        <p:spPr/>
        <p:txBody>
          <a:bodyPr/>
          <a:lstStyle/>
          <a:p>
            <a:pPr marL="0" indent="0">
              <a:buNone/>
            </a:pPr>
            <a:r>
              <a:rPr lang="en-US" dirty="0" smtClean="0"/>
              <a:t>In a Non Decimal Number, “zeros” to the right of the last non zero are not significant.</a:t>
            </a:r>
          </a:p>
          <a:p>
            <a:r>
              <a:rPr lang="en-US" dirty="0" smtClean="0"/>
              <a:t>We would say that the number “15000” has “2 significant figures”</a:t>
            </a:r>
          </a:p>
          <a:p>
            <a:pPr lvl="1"/>
            <a:r>
              <a:rPr lang="en-US" dirty="0" smtClean="0"/>
              <a:t>15000 could represent any number between 14500 and 15499</a:t>
            </a:r>
          </a:p>
          <a:p>
            <a:r>
              <a:rPr lang="en-US" dirty="0" smtClean="0"/>
              <a:t>“1980” has 3 sig figs (and could represent 1975 through 1984)</a:t>
            </a:r>
            <a:endParaRPr lang="en-US" dirty="0"/>
          </a:p>
        </p:txBody>
      </p:sp>
    </p:spTree>
    <p:extLst>
      <p:ext uri="{BB962C8B-B14F-4D97-AF65-F5344CB8AC3E}">
        <p14:creationId xmlns:p14="http://schemas.microsoft.com/office/powerpoint/2010/main" val="232046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Significant Figures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In a Decimal Number “Zeros” to the left of the first non zero are not significant.</a:t>
            </a:r>
          </a:p>
          <a:p>
            <a:r>
              <a:rPr lang="en-US" dirty="0" smtClean="0"/>
              <a:t>0.0000064 is “two sig figs”</a:t>
            </a:r>
          </a:p>
          <a:p>
            <a:pPr lvl="1"/>
            <a:r>
              <a:rPr lang="en-US" dirty="0" smtClean="0"/>
              <a:t>0.0000064 could represent anywhere between 0.00000635 and 0.000006449</a:t>
            </a:r>
          </a:p>
          <a:p>
            <a:pPr marL="457200" lvl="1" indent="0">
              <a:buNone/>
            </a:pPr>
            <a:endParaRPr lang="en-US" dirty="0"/>
          </a:p>
          <a:p>
            <a:pPr marL="0" indent="0">
              <a:buNone/>
            </a:pPr>
            <a:r>
              <a:rPr lang="en-US" dirty="0" smtClean="0"/>
              <a:t>In a Decimal Number “Zeros” to the right of the last non zero are considered significant. </a:t>
            </a:r>
          </a:p>
          <a:p>
            <a:r>
              <a:rPr lang="en-US" dirty="0" smtClean="0"/>
              <a:t>0.000006400 </a:t>
            </a:r>
            <a:r>
              <a:rPr lang="en-US" dirty="0"/>
              <a:t>is </a:t>
            </a:r>
            <a:r>
              <a:rPr lang="en-US" dirty="0" smtClean="0"/>
              <a:t>“four </a:t>
            </a:r>
            <a:r>
              <a:rPr lang="en-US" dirty="0"/>
              <a:t>sig figs</a:t>
            </a:r>
            <a:r>
              <a:rPr lang="en-US" dirty="0" smtClean="0"/>
              <a:t>”</a:t>
            </a:r>
            <a:endParaRPr lang="en-US" dirty="0"/>
          </a:p>
          <a:p>
            <a:pPr lvl="1"/>
            <a:r>
              <a:rPr lang="en-US" dirty="0"/>
              <a:t>0.0000064 could represent anywhere between </a:t>
            </a:r>
            <a:r>
              <a:rPr lang="en-US" dirty="0" smtClean="0"/>
              <a:t>0.0000063995 </a:t>
            </a:r>
            <a:r>
              <a:rPr lang="en-US" dirty="0"/>
              <a:t>and </a:t>
            </a:r>
            <a:r>
              <a:rPr lang="en-US" dirty="0" smtClean="0"/>
              <a:t>0.00000640049</a:t>
            </a:r>
          </a:p>
          <a:p>
            <a:pPr lvl="1"/>
            <a:endParaRPr lang="en-US" dirty="0" smtClean="0"/>
          </a:p>
          <a:p>
            <a:pPr marL="0" indent="0">
              <a:buNone/>
            </a:pPr>
            <a:r>
              <a:rPr lang="en-US" dirty="0" smtClean="0"/>
              <a:t>In this case, even though they are both the same number, 0.000006400 is known to a much higher degree of precision than 0.0000064.</a:t>
            </a:r>
          </a:p>
        </p:txBody>
      </p:sp>
    </p:spTree>
    <p:extLst>
      <p:ext uri="{BB962C8B-B14F-4D97-AF65-F5344CB8AC3E}">
        <p14:creationId xmlns:p14="http://schemas.microsoft.com/office/powerpoint/2010/main" val="94268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Significant Figures</a:t>
            </a:r>
          </a:p>
        </p:txBody>
      </p:sp>
      <p:sp>
        <p:nvSpPr>
          <p:cNvPr id="3" name="Content Placeholder 2"/>
          <p:cNvSpPr>
            <a:spLocks noGrp="1"/>
          </p:cNvSpPr>
          <p:nvPr>
            <p:ph idx="1"/>
          </p:nvPr>
        </p:nvSpPr>
        <p:spPr/>
        <p:txBody>
          <a:bodyPr/>
          <a:lstStyle/>
          <a:p>
            <a:pPr marL="0" indent="0">
              <a:buNone/>
            </a:pPr>
            <a:r>
              <a:rPr lang="en-US" dirty="0" smtClean="0"/>
              <a:t>In any number zeros between other significant figures are considered to be significant.</a:t>
            </a:r>
          </a:p>
          <a:p>
            <a:r>
              <a:rPr lang="en-US" dirty="0" smtClean="0"/>
              <a:t>90125 has 5 sig figs,</a:t>
            </a:r>
          </a:p>
          <a:p>
            <a:r>
              <a:rPr lang="en-US" dirty="0" smtClean="0"/>
              <a:t>20016 also has 5 sig figs.</a:t>
            </a:r>
          </a:p>
          <a:p>
            <a:r>
              <a:rPr lang="en-US" dirty="0" smtClean="0"/>
              <a:t>31000.00 has 7 sig figs.</a:t>
            </a:r>
          </a:p>
          <a:p>
            <a:endParaRPr lang="en-US" dirty="0"/>
          </a:p>
        </p:txBody>
      </p:sp>
    </p:spTree>
    <p:extLst>
      <p:ext uri="{BB962C8B-B14F-4D97-AF65-F5344CB8AC3E}">
        <p14:creationId xmlns:p14="http://schemas.microsoft.com/office/powerpoint/2010/main" val="1189323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With Sig Figs: Multiplying or Dividing.</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When multiplying or dividing (or raising to a power, or…) numbers, we will always round our number to the smallest number of sig figs in the input value.</a:t>
            </a:r>
          </a:p>
          <a:p>
            <a:r>
              <a:rPr lang="en-US" dirty="0" smtClean="0"/>
              <a:t>12.5x300=3750</a:t>
            </a:r>
          </a:p>
          <a:p>
            <a:r>
              <a:rPr lang="en-US" dirty="0" smtClean="0"/>
              <a:t>The 12.5 has “3 sig figs” and the 300 has “1 sig fig” so we have to round our final answer to the least number of SF (1 sig fig) so:</a:t>
            </a:r>
          </a:p>
          <a:p>
            <a:r>
              <a:rPr lang="en-US" dirty="0" smtClean="0"/>
              <a:t>12.5x300=4000</a:t>
            </a:r>
          </a:p>
          <a:p>
            <a:r>
              <a:rPr lang="en-US" dirty="0" smtClean="0"/>
              <a:t>Now our final answer has 1 Sig Fig.</a:t>
            </a:r>
          </a:p>
          <a:p>
            <a:r>
              <a:rPr lang="en-US" dirty="0" smtClean="0"/>
              <a:t>475÷8.0=59.375</a:t>
            </a:r>
          </a:p>
          <a:p>
            <a:r>
              <a:rPr lang="en-US" dirty="0" smtClean="0"/>
              <a:t>But since 8.0 has 2 sig figs, we must round our answer to:</a:t>
            </a:r>
          </a:p>
          <a:p>
            <a:r>
              <a:rPr lang="en-US" dirty="0" smtClean="0"/>
              <a:t>59</a:t>
            </a:r>
            <a:endParaRPr lang="en-US" dirty="0"/>
          </a:p>
        </p:txBody>
      </p:sp>
    </p:spTree>
    <p:extLst>
      <p:ext uri="{BB962C8B-B14F-4D97-AF65-F5344CB8AC3E}">
        <p14:creationId xmlns:p14="http://schemas.microsoft.com/office/powerpoint/2010/main" val="357504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With Sig Figs: Adding or Subtracting</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When adding or subtracting numbers, we will always round our number to the same decimal place of the last shared significant figure.</a:t>
            </a:r>
          </a:p>
          <a:p>
            <a:pPr marL="0" indent="0">
              <a:buNone/>
            </a:pPr>
            <a:endParaRPr lang="en-US" dirty="0" smtClean="0"/>
          </a:p>
          <a:p>
            <a:r>
              <a:rPr lang="en-US" dirty="0" smtClean="0"/>
              <a:t>120+412=432</a:t>
            </a:r>
          </a:p>
          <a:p>
            <a:r>
              <a:rPr lang="en-US" dirty="0" smtClean="0"/>
              <a:t>But the “0” in the 120 is not significant, so the last common </a:t>
            </a:r>
            <a:r>
              <a:rPr lang="en-US" dirty="0" err="1" smtClean="0"/>
              <a:t>signifant</a:t>
            </a:r>
            <a:r>
              <a:rPr lang="en-US" dirty="0" smtClean="0"/>
              <a:t> figure in the input numbers is the “tens” digit. So:</a:t>
            </a:r>
          </a:p>
          <a:p>
            <a:r>
              <a:rPr lang="en-US" dirty="0" smtClean="0"/>
              <a:t>120+412=430</a:t>
            </a:r>
          </a:p>
          <a:p>
            <a:endParaRPr lang="en-US" dirty="0" smtClean="0"/>
          </a:p>
          <a:p>
            <a:r>
              <a:rPr lang="en-US" dirty="0" smtClean="0"/>
              <a:t>1234-22.3=1211.7</a:t>
            </a:r>
          </a:p>
          <a:p>
            <a:r>
              <a:rPr lang="en-US" dirty="0" smtClean="0"/>
              <a:t>But the last decimal that </a:t>
            </a:r>
            <a:r>
              <a:rPr lang="en-US" smtClean="0"/>
              <a:t>they share</a:t>
            </a:r>
            <a:endParaRPr lang="en-US" dirty="0" smtClean="0"/>
          </a:p>
        </p:txBody>
      </p:sp>
    </p:spTree>
    <p:extLst>
      <p:ext uri="{BB962C8B-B14F-4D97-AF65-F5344CB8AC3E}">
        <p14:creationId xmlns:p14="http://schemas.microsoft.com/office/powerpoint/2010/main" val="23978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Math With Sig Figs other…</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CA" dirty="0" smtClean="0"/>
                  <a:t>Some operations, contain “constant numbers” that don’t control the number of sig figs.</a:t>
                </a:r>
              </a:p>
              <a:p>
                <a:r>
                  <a:rPr lang="en-CA" dirty="0" smtClean="0"/>
                  <a:t>For example.  The area of a triangle is</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𝐴</m:t>
                      </m:r>
                      <m:r>
                        <a:rPr lang="en-CA" b="0" i="1" smtClean="0">
                          <a:latin typeface="Cambria Math" panose="02040503050406030204" pitchFamily="18" charset="0"/>
                        </a:rPr>
                        <m:t>=</m:t>
                      </m:r>
                      <m:f>
                        <m:fPr>
                          <m:ctrlPr>
                            <a:rPr lang="en-CA" b="0" i="1" smtClean="0">
                              <a:latin typeface="Cambria Math"/>
                            </a:rPr>
                          </m:ctrlPr>
                        </m:fPr>
                        <m:num>
                          <m:r>
                            <a:rPr lang="en-CA" b="0" i="1" smtClean="0">
                              <a:latin typeface="Cambria Math" panose="02040503050406030204" pitchFamily="18" charset="0"/>
                            </a:rPr>
                            <m:t>𝑏𝑎𝑠𝑒</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h𝑒𝑖𝑔h</m:t>
                          </m:r>
                        </m:num>
                        <m:den>
                          <m:r>
                            <a:rPr lang="en-CA" b="0" i="1" smtClean="0">
                              <a:latin typeface="Cambria Math" panose="02040503050406030204" pitchFamily="18" charset="0"/>
                            </a:rPr>
                            <m:t>2</m:t>
                          </m:r>
                        </m:den>
                      </m:f>
                    </m:oMath>
                  </m:oMathPara>
                </a14:m>
                <a:endParaRPr lang="en-CA" dirty="0" smtClean="0"/>
              </a:p>
              <a:p>
                <a:r>
                  <a:rPr lang="en-CA" dirty="0" smtClean="0"/>
                  <a:t>In this case, the “2” is a constant that is known exactly and does not affect the sig figs.</a:t>
                </a:r>
              </a:p>
              <a:p>
                <a:endParaRPr lang="en-CA" dirty="0"/>
              </a:p>
              <a:p>
                <a:endParaRPr lang="en-CA" dirty="0" smtClean="0"/>
              </a:p>
              <a:p>
                <a:pPr marL="0" indent="0">
                  <a:buNone/>
                </a:pPr>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888" t="-2369"/>
                </a:stretch>
              </a:blipFill>
            </p:spPr>
            <p:txBody>
              <a:bodyPr/>
              <a:lstStyle/>
              <a:p>
                <a:r>
                  <a:rPr lang="en-CA">
                    <a:noFill/>
                  </a:rPr>
                  <a:t> </a:t>
                </a:r>
              </a:p>
            </p:txBody>
          </p:sp>
        </mc:Fallback>
      </mc:AlternateContent>
    </p:spTree>
    <p:extLst>
      <p:ext uri="{BB962C8B-B14F-4D97-AF65-F5344CB8AC3E}">
        <p14:creationId xmlns:p14="http://schemas.microsoft.com/office/powerpoint/2010/main" val="3514346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Math With Sig Figs other…</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CA" dirty="0" smtClean="0"/>
                  <a:t>Example: Find the area of the illustrated triangle:</a:t>
                </a:r>
              </a:p>
              <a:p>
                <a:pPr marL="0" indent="0">
                  <a:buNone/>
                </a:pPr>
                <a:r>
                  <a:rPr lang="en-CA" dirty="0" smtClean="0"/>
                  <a:t> </a:t>
                </a:r>
                <a14:m>
                  <m:oMath xmlns:m="http://schemas.openxmlformats.org/officeDocument/2006/math">
                    <m:r>
                      <a:rPr lang="en-CA" b="0" i="1" smtClean="0">
                        <a:latin typeface="Cambria Math" panose="02040503050406030204" pitchFamily="18" charset="0"/>
                      </a:rPr>
                      <m:t>𝐴</m:t>
                    </m:r>
                    <m:r>
                      <a:rPr lang="en-CA" b="0" i="1" smtClean="0">
                        <a:latin typeface="Cambria Math" panose="02040503050406030204" pitchFamily="18" charset="0"/>
                      </a:rPr>
                      <m:t>=</m:t>
                    </m:r>
                    <m:f>
                      <m:fPr>
                        <m:ctrlPr>
                          <a:rPr lang="en-CA" b="0" i="1" smtClean="0">
                            <a:latin typeface="Cambria Math"/>
                          </a:rPr>
                        </m:ctrlPr>
                      </m:fPr>
                      <m:num>
                        <m:r>
                          <a:rPr lang="en-CA" b="0" i="1" smtClean="0">
                            <a:latin typeface="Cambria Math" panose="02040503050406030204" pitchFamily="18" charset="0"/>
                          </a:rPr>
                          <m:t>𝑏𝑎𝑠𝑒</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h𝑒𝑖𝑔h</m:t>
                        </m:r>
                      </m:num>
                      <m:den>
                        <m:r>
                          <a:rPr lang="en-CA" b="0" i="1" smtClean="0">
                            <a:latin typeface="Cambria Math" panose="02040503050406030204" pitchFamily="18" charset="0"/>
                          </a:rPr>
                          <m:t>2</m:t>
                        </m:r>
                      </m:den>
                    </m:f>
                  </m:oMath>
                </a14:m>
                <a:endParaRPr lang="en-CA" dirty="0" smtClean="0"/>
              </a:p>
              <a:p>
                <a:pPr marL="0" indent="0">
                  <a:buNone/>
                </a:pPr>
                <a14:m>
                  <m:oMath xmlns:m="http://schemas.openxmlformats.org/officeDocument/2006/math">
                    <m:r>
                      <a:rPr lang="en-CA" b="0" i="1" smtClean="0">
                        <a:latin typeface="Cambria Math" panose="02040503050406030204" pitchFamily="18" charset="0"/>
                      </a:rPr>
                      <m:t>𝐴</m:t>
                    </m:r>
                    <m:r>
                      <a:rPr lang="en-CA" b="0" i="1" smtClean="0">
                        <a:latin typeface="Cambria Math" panose="02040503050406030204" pitchFamily="18" charset="0"/>
                      </a:rPr>
                      <m:t>= </m:t>
                    </m:r>
                    <m:f>
                      <m:fPr>
                        <m:ctrlPr>
                          <a:rPr lang="en-CA" b="0" i="1" smtClean="0">
                            <a:latin typeface="Cambria Math"/>
                          </a:rPr>
                        </m:ctrlPr>
                      </m:fPr>
                      <m:num>
                        <m:r>
                          <a:rPr lang="en-CA" b="0" i="1" smtClean="0">
                            <a:latin typeface="Cambria Math" panose="02040503050406030204" pitchFamily="18" charset="0"/>
                          </a:rPr>
                          <m:t>4.32</m:t>
                        </m:r>
                        <m:r>
                          <a:rPr lang="en-CA" b="0" i="1" smtClean="0">
                            <a:latin typeface="Cambria Math" panose="02040503050406030204" pitchFamily="18" charset="0"/>
                            <a:ea typeface="Cambria Math" panose="02040503050406030204" pitchFamily="18" charset="0"/>
                          </a:rPr>
                          <m:t>×5.7</m:t>
                        </m:r>
                      </m:num>
                      <m:den>
                        <m:r>
                          <a:rPr lang="en-CA" b="0" i="1" smtClean="0">
                            <a:latin typeface="Cambria Math" panose="02040503050406030204" pitchFamily="18" charset="0"/>
                          </a:rPr>
                          <m:t>2</m:t>
                        </m:r>
                      </m:den>
                    </m:f>
                  </m:oMath>
                </a14:m>
                <a:r>
                  <a:rPr lang="en-CA" dirty="0" smtClean="0"/>
                  <a:t> </a:t>
                </a:r>
              </a:p>
              <a:p>
                <a:pPr marL="0" indent="0">
                  <a:buNone/>
                </a:pPr>
                <a14:m>
                  <m:oMath xmlns:m="http://schemas.openxmlformats.org/officeDocument/2006/math">
                    <m:r>
                      <a:rPr lang="en-CA" b="0" i="1" smtClean="0">
                        <a:latin typeface="Cambria Math" panose="02040503050406030204" pitchFamily="18" charset="0"/>
                      </a:rPr>
                      <m:t>𝐴</m:t>
                    </m:r>
                    <m:r>
                      <a:rPr lang="en-CA" b="0" i="1" smtClean="0">
                        <a:latin typeface="Cambria Math" panose="02040503050406030204" pitchFamily="18" charset="0"/>
                      </a:rPr>
                      <m:t>=12.312</m:t>
                    </m:r>
                  </m:oMath>
                </a14:m>
                <a:r>
                  <a:rPr lang="en-CA" dirty="0" smtClean="0"/>
                  <a:t> </a:t>
                </a:r>
              </a:p>
              <a:p>
                <a:pPr marL="0" indent="0">
                  <a:buNone/>
                </a:pPr>
                <a:r>
                  <a:rPr lang="en-CA" dirty="0" smtClean="0"/>
                  <a:t>Round to 2 sig figs since the least sig fig number is the “5.7” has 2 SF</a:t>
                </a:r>
              </a:p>
              <a:p>
                <a:r>
                  <a:rPr lang="en-CA" dirty="0" smtClean="0"/>
                  <a:t>A=12 units.</a:t>
                </a:r>
                <a:endParaRPr lang="en-CA" dirty="0"/>
              </a:p>
              <a:p>
                <a:endParaRPr lang="en-CA" dirty="0" smtClean="0"/>
              </a:p>
              <a:p>
                <a:pPr marL="0" indent="0">
                  <a:buNone/>
                </a:pPr>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15" t="-2369"/>
                </a:stretch>
              </a:blipFill>
            </p:spPr>
            <p:txBody>
              <a:bodyPr/>
              <a:lstStyle/>
              <a:p>
                <a:r>
                  <a:rPr lang="en-CA">
                    <a:noFill/>
                  </a:rPr>
                  <a:t> </a:t>
                </a:r>
              </a:p>
            </p:txBody>
          </p:sp>
        </mc:Fallback>
      </mc:AlternateContent>
      <p:sp>
        <p:nvSpPr>
          <p:cNvPr id="4" name="Isosceles Triangle 3"/>
          <p:cNvSpPr/>
          <p:nvPr/>
        </p:nvSpPr>
        <p:spPr>
          <a:xfrm>
            <a:off x="8229600" y="1532587"/>
            <a:ext cx="1635617" cy="135228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8729853" y="2884869"/>
            <a:ext cx="635110" cy="369332"/>
          </a:xfrm>
          <a:prstGeom prst="rect">
            <a:avLst/>
          </a:prstGeom>
          <a:noFill/>
        </p:spPr>
        <p:txBody>
          <a:bodyPr wrap="none" rtlCol="0">
            <a:spAutoFit/>
          </a:bodyPr>
          <a:lstStyle/>
          <a:p>
            <a:r>
              <a:rPr lang="en-CA" dirty="0" smtClean="0"/>
              <a:t>4.32</a:t>
            </a:r>
            <a:endParaRPr lang="en-CA" dirty="0"/>
          </a:p>
        </p:txBody>
      </p:sp>
      <p:sp>
        <p:nvSpPr>
          <p:cNvPr id="6" name="TextBox 5"/>
          <p:cNvSpPr txBox="1"/>
          <p:nvPr/>
        </p:nvSpPr>
        <p:spPr>
          <a:xfrm>
            <a:off x="9976752" y="2024062"/>
            <a:ext cx="513282" cy="369332"/>
          </a:xfrm>
          <a:prstGeom prst="rect">
            <a:avLst/>
          </a:prstGeom>
          <a:noFill/>
        </p:spPr>
        <p:txBody>
          <a:bodyPr wrap="none" rtlCol="0">
            <a:spAutoFit/>
          </a:bodyPr>
          <a:lstStyle/>
          <a:p>
            <a:r>
              <a:rPr lang="en-CA" dirty="0" smtClean="0"/>
              <a:t>5.7</a:t>
            </a:r>
            <a:endParaRPr lang="en-CA" dirty="0"/>
          </a:p>
        </p:txBody>
      </p:sp>
      <p:cxnSp>
        <p:nvCxnSpPr>
          <p:cNvPr id="8" name="Straight Arrow Connector 7"/>
          <p:cNvCxnSpPr/>
          <p:nvPr/>
        </p:nvCxnSpPr>
        <p:spPr>
          <a:xfrm flipH="1" flipV="1">
            <a:off x="9901872" y="1532587"/>
            <a:ext cx="38638" cy="1352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4339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Math With Sig Figs: Power</a:t>
            </a:r>
            <a:endParaRPr lang="en-CA" dirty="0"/>
          </a:p>
        </p:txBody>
      </p:sp>
      <p:sp>
        <p:nvSpPr>
          <p:cNvPr id="3" name="Content Placeholder 2"/>
          <p:cNvSpPr>
            <a:spLocks noGrp="1"/>
          </p:cNvSpPr>
          <p:nvPr>
            <p:ph idx="1"/>
          </p:nvPr>
        </p:nvSpPr>
        <p:spPr/>
        <p:txBody>
          <a:bodyPr/>
          <a:lstStyle/>
          <a:p>
            <a:r>
              <a:rPr lang="en-CA" dirty="0" smtClean="0"/>
              <a:t>Likewise “powering” a number doesn’t affect the sig figs.</a:t>
            </a:r>
          </a:p>
          <a:p>
            <a:r>
              <a:rPr lang="en-CA" dirty="0" err="1" smtClean="0"/>
              <a:t>Eg</a:t>
            </a:r>
            <a:r>
              <a:rPr lang="en-CA" dirty="0" smtClean="0"/>
              <a:t>  “3.7</a:t>
            </a:r>
            <a:r>
              <a:rPr lang="en-CA" baseline="30000" dirty="0" smtClean="0"/>
              <a:t>2</a:t>
            </a:r>
            <a:r>
              <a:rPr lang="en-CA" dirty="0" smtClean="0"/>
              <a:t>” just means 3.7x3.7=13.69</a:t>
            </a:r>
          </a:p>
          <a:p>
            <a:r>
              <a:rPr lang="en-CA" dirty="0" smtClean="0"/>
              <a:t>This rounds to 14 since 3.7 has “2 SF”  the “2” doesn’t affect the sig figs.</a:t>
            </a:r>
          </a:p>
        </p:txBody>
      </p:sp>
    </p:spTree>
    <p:extLst>
      <p:ext uri="{BB962C8B-B14F-4D97-AF65-F5344CB8AC3E}">
        <p14:creationId xmlns:p14="http://schemas.microsoft.com/office/powerpoint/2010/main" val="26463838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Speedometer.  Pix Bay </a:t>
            </a:r>
            <a:r>
              <a:rPr lang="en-US" dirty="0">
                <a:hlinkClick r:id="rId2"/>
              </a:rPr>
              <a:t>https://</a:t>
            </a:r>
            <a:r>
              <a:rPr lang="en-US" dirty="0" smtClean="0">
                <a:hlinkClick r:id="rId2"/>
              </a:rPr>
              <a:t>pixabay.com/static/uploads/photo/2011/02/06/21/57/speedo-4781_640.jpg</a:t>
            </a:r>
            <a:r>
              <a:rPr lang="en-US" dirty="0" smtClean="0"/>
              <a:t>  accessed 7/8/2015</a:t>
            </a:r>
            <a:endParaRPr lang="en-US" dirty="0"/>
          </a:p>
        </p:txBody>
      </p:sp>
    </p:spTree>
    <p:extLst>
      <p:ext uri="{BB962C8B-B14F-4D97-AF65-F5344CB8AC3E}">
        <p14:creationId xmlns:p14="http://schemas.microsoft.com/office/powerpoint/2010/main" val="4108111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defRPr/>
            </a:pPr>
            <a:r>
              <a:rPr lang="en-US" dirty="0" smtClean="0"/>
              <a:t>Accuracy and Precision</a:t>
            </a:r>
          </a:p>
        </p:txBody>
      </p:sp>
      <p:sp>
        <p:nvSpPr>
          <p:cNvPr id="17466" name="Rectangle 58"/>
          <p:cNvSpPr>
            <a:spLocks noGrp="1" noChangeArrowheads="1"/>
          </p:cNvSpPr>
          <p:nvPr>
            <p:ph type="body" sz="half" idx="1"/>
          </p:nvPr>
        </p:nvSpPr>
        <p:spPr>
          <a:xfrm>
            <a:off x="609600" y="1600201"/>
            <a:ext cx="10094384" cy="4525963"/>
          </a:xfrm>
        </p:spPr>
        <p:txBody>
          <a:bodyPr/>
          <a:lstStyle/>
          <a:p>
            <a:pPr eaLnBrk="1" hangingPunct="1">
              <a:defRPr/>
            </a:pPr>
            <a:r>
              <a:rPr lang="en-US" sz="2800" dirty="0" smtClean="0"/>
              <a:t>Accuracy is how close a measurement is to the correct or accepted value.</a:t>
            </a:r>
          </a:p>
          <a:p>
            <a:pPr eaLnBrk="1" hangingPunct="1">
              <a:defRPr/>
            </a:pPr>
            <a:endParaRPr lang="en-US" sz="2800" dirty="0" smtClean="0"/>
          </a:p>
          <a:p>
            <a:pPr eaLnBrk="1" hangingPunct="1">
              <a:defRPr/>
            </a:pPr>
            <a:endParaRPr lang="en-US" sz="2800" dirty="0" smtClean="0"/>
          </a:p>
          <a:p>
            <a:pPr eaLnBrk="1" hangingPunct="1">
              <a:defRPr/>
            </a:pPr>
            <a:endParaRPr lang="en-US" sz="2800" dirty="0" smtClean="0"/>
          </a:p>
          <a:p>
            <a:pPr eaLnBrk="1" hangingPunct="1">
              <a:defRPr/>
            </a:pPr>
            <a:r>
              <a:rPr lang="en-US" sz="2800" dirty="0" smtClean="0"/>
              <a:t>Precision is how reproducible a measurement is</a:t>
            </a:r>
          </a:p>
        </p:txBody>
      </p:sp>
      <p:graphicFrame>
        <p:nvGraphicFramePr>
          <p:cNvPr id="10244" name="Object 61"/>
          <p:cNvGraphicFramePr>
            <a:graphicFrameLocks noGrp="1" noChangeAspect="1"/>
          </p:cNvGraphicFramePr>
          <p:nvPr>
            <p:ph sz="half" idx="2"/>
            <p:extLst>
              <p:ext uri="{D42A27DB-BD31-4B8C-83A1-F6EECF244321}">
                <p14:modId xmlns:p14="http://schemas.microsoft.com/office/powerpoint/2010/main" val="2333234824"/>
              </p:ext>
            </p:extLst>
          </p:nvPr>
        </p:nvGraphicFramePr>
        <p:xfrm>
          <a:off x="6923267" y="2097263"/>
          <a:ext cx="2269056" cy="2053936"/>
        </p:xfrm>
        <a:graphic>
          <a:graphicData uri="http://schemas.openxmlformats.org/presentationml/2006/ole">
            <mc:AlternateContent xmlns:mc="http://schemas.openxmlformats.org/markup-compatibility/2006">
              <mc:Choice xmlns:v="urn:schemas-microsoft-com:vml" Requires="v">
                <p:oleObj spid="_x0000_s1034" name="CorelDRAW" r:id="rId3" imgW="1936623" imgH="1936623" progId="CorelDRAW.Graphic.12">
                  <p:embed/>
                </p:oleObj>
              </mc:Choice>
              <mc:Fallback>
                <p:oleObj name="CorelDRAW" r:id="rId3" imgW="1936623" imgH="1936623" progId="CorelDRAW.Graphic.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3267" y="2097263"/>
                        <a:ext cx="2269056" cy="2053936"/>
                      </a:xfrm>
                      <a:prstGeom prst="rect">
                        <a:avLst/>
                      </a:prstGeom>
                      <a:noFill/>
                      <a:ln>
                        <a:noFill/>
                      </a:ln>
                      <a:effectLst/>
                    </p:spPr>
                  </p:pic>
                </p:oleObj>
              </mc:Fallback>
            </mc:AlternateContent>
          </a:graphicData>
        </a:graphic>
      </p:graphicFrame>
      <p:sp>
        <p:nvSpPr>
          <p:cNvPr id="10245" name="Text Box 63"/>
          <p:cNvSpPr txBox="1">
            <a:spLocks noChangeArrowheads="1"/>
          </p:cNvSpPr>
          <p:nvPr/>
        </p:nvSpPr>
        <p:spPr bwMode="auto">
          <a:xfrm>
            <a:off x="7700433" y="2573339"/>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46" name="Text Box 64"/>
          <p:cNvSpPr txBox="1">
            <a:spLocks noChangeArrowheads="1"/>
          </p:cNvSpPr>
          <p:nvPr/>
        </p:nvSpPr>
        <p:spPr bwMode="auto">
          <a:xfrm>
            <a:off x="8468784" y="3005139"/>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47" name="Text Box 65"/>
          <p:cNvSpPr txBox="1">
            <a:spLocks noChangeArrowheads="1"/>
          </p:cNvSpPr>
          <p:nvPr/>
        </p:nvSpPr>
        <p:spPr bwMode="auto">
          <a:xfrm>
            <a:off x="7920567" y="3213101"/>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dirty="0">
                <a:solidFill>
                  <a:srgbClr val="002060"/>
                </a:solidFill>
              </a:rPr>
              <a:t>x</a:t>
            </a:r>
          </a:p>
        </p:txBody>
      </p:sp>
      <p:sp>
        <p:nvSpPr>
          <p:cNvPr id="10248" name="Text Box 66"/>
          <p:cNvSpPr txBox="1">
            <a:spLocks noChangeArrowheads="1"/>
          </p:cNvSpPr>
          <p:nvPr/>
        </p:nvSpPr>
        <p:spPr bwMode="auto">
          <a:xfrm>
            <a:off x="8015817" y="2349501"/>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49" name="Text Box 67"/>
          <p:cNvSpPr txBox="1">
            <a:spLocks noChangeArrowheads="1"/>
          </p:cNvSpPr>
          <p:nvPr/>
        </p:nvSpPr>
        <p:spPr bwMode="auto">
          <a:xfrm>
            <a:off x="7319794" y="3444846"/>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dirty="0">
                <a:solidFill>
                  <a:srgbClr val="002060"/>
                </a:solidFill>
              </a:rPr>
              <a:t>x</a:t>
            </a:r>
          </a:p>
        </p:txBody>
      </p:sp>
      <p:sp>
        <p:nvSpPr>
          <p:cNvPr id="10250" name="Text Box 68"/>
          <p:cNvSpPr txBox="1">
            <a:spLocks noChangeArrowheads="1"/>
          </p:cNvSpPr>
          <p:nvPr/>
        </p:nvSpPr>
        <p:spPr bwMode="auto">
          <a:xfrm>
            <a:off x="7344833" y="2924176"/>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1" name="Text Box 69"/>
          <p:cNvSpPr txBox="1">
            <a:spLocks noChangeArrowheads="1"/>
          </p:cNvSpPr>
          <p:nvPr/>
        </p:nvSpPr>
        <p:spPr bwMode="auto">
          <a:xfrm>
            <a:off x="8496300" y="2349501"/>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graphicFrame>
        <p:nvGraphicFramePr>
          <p:cNvPr id="10252" name="Object 70"/>
          <p:cNvGraphicFramePr>
            <a:graphicFrameLocks noChangeAspect="1"/>
          </p:cNvGraphicFramePr>
          <p:nvPr>
            <p:extLst>
              <p:ext uri="{D42A27DB-BD31-4B8C-83A1-F6EECF244321}">
                <p14:modId xmlns:p14="http://schemas.microsoft.com/office/powerpoint/2010/main" val="3978419174"/>
              </p:ext>
            </p:extLst>
          </p:nvPr>
        </p:nvGraphicFramePr>
        <p:xfrm>
          <a:off x="7152217" y="4797425"/>
          <a:ext cx="1883653" cy="1657350"/>
        </p:xfrm>
        <a:graphic>
          <a:graphicData uri="http://schemas.openxmlformats.org/presentationml/2006/ole">
            <mc:AlternateContent xmlns:mc="http://schemas.openxmlformats.org/markup-compatibility/2006">
              <mc:Choice xmlns:v="urn:schemas-microsoft-com:vml" Requires="v">
                <p:oleObj spid="_x0000_s1035" name="CorelDRAW" r:id="rId5" imgW="1936623" imgH="1936623" progId="CorelDRAW.Graphic.12">
                  <p:embed/>
                </p:oleObj>
              </mc:Choice>
              <mc:Fallback>
                <p:oleObj name="CorelDRAW" r:id="rId5" imgW="1936623" imgH="1936623" progId="CorelDRAW.Graphic.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2217" y="4797425"/>
                        <a:ext cx="1883653" cy="1657350"/>
                      </a:xfrm>
                      <a:prstGeom prst="rect">
                        <a:avLst/>
                      </a:prstGeom>
                      <a:noFill/>
                      <a:ln>
                        <a:noFill/>
                      </a:ln>
                      <a:effectLst/>
                    </p:spPr>
                  </p:pic>
                </p:oleObj>
              </mc:Fallback>
            </mc:AlternateContent>
          </a:graphicData>
        </a:graphic>
      </p:graphicFrame>
      <p:sp>
        <p:nvSpPr>
          <p:cNvPr id="10253" name="Text Box 71"/>
          <p:cNvSpPr txBox="1">
            <a:spLocks noChangeArrowheads="1"/>
          </p:cNvSpPr>
          <p:nvPr/>
        </p:nvSpPr>
        <p:spPr bwMode="auto">
          <a:xfrm>
            <a:off x="7605184" y="5235576"/>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4" name="Text Box 72"/>
          <p:cNvSpPr txBox="1">
            <a:spLocks noChangeArrowheads="1"/>
          </p:cNvSpPr>
          <p:nvPr/>
        </p:nvSpPr>
        <p:spPr bwMode="auto">
          <a:xfrm>
            <a:off x="7247467" y="5157789"/>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5" name="Text Box 73"/>
          <p:cNvSpPr txBox="1">
            <a:spLocks noChangeArrowheads="1"/>
          </p:cNvSpPr>
          <p:nvPr/>
        </p:nvSpPr>
        <p:spPr bwMode="auto">
          <a:xfrm>
            <a:off x="7440084" y="5229226"/>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6" name="Text Box 74"/>
          <p:cNvSpPr txBox="1">
            <a:spLocks noChangeArrowheads="1"/>
          </p:cNvSpPr>
          <p:nvPr/>
        </p:nvSpPr>
        <p:spPr bwMode="auto">
          <a:xfrm>
            <a:off x="7344833" y="5229226"/>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7" name="Text Box 75"/>
          <p:cNvSpPr txBox="1">
            <a:spLocks noChangeArrowheads="1"/>
          </p:cNvSpPr>
          <p:nvPr/>
        </p:nvSpPr>
        <p:spPr bwMode="auto">
          <a:xfrm>
            <a:off x="7632700" y="5084764"/>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8" name="Text Box 76"/>
          <p:cNvSpPr txBox="1">
            <a:spLocks noChangeArrowheads="1"/>
          </p:cNvSpPr>
          <p:nvPr/>
        </p:nvSpPr>
        <p:spPr bwMode="auto">
          <a:xfrm>
            <a:off x="7440084" y="5157789"/>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59" name="Text Box 77"/>
          <p:cNvSpPr txBox="1">
            <a:spLocks noChangeArrowheads="1"/>
          </p:cNvSpPr>
          <p:nvPr/>
        </p:nvSpPr>
        <p:spPr bwMode="auto">
          <a:xfrm>
            <a:off x="7440084" y="5084764"/>
            <a:ext cx="3129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0260" name="Text Box 78"/>
          <p:cNvSpPr txBox="1">
            <a:spLocks noChangeArrowheads="1"/>
          </p:cNvSpPr>
          <p:nvPr/>
        </p:nvSpPr>
        <p:spPr bwMode="auto">
          <a:xfrm>
            <a:off x="8976785" y="3644901"/>
            <a:ext cx="20201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a:t>Accurate not precise</a:t>
            </a:r>
          </a:p>
        </p:txBody>
      </p:sp>
      <p:sp>
        <p:nvSpPr>
          <p:cNvPr id="10261" name="Text Box 79"/>
          <p:cNvSpPr txBox="1">
            <a:spLocks noChangeArrowheads="1"/>
          </p:cNvSpPr>
          <p:nvPr/>
        </p:nvSpPr>
        <p:spPr bwMode="auto">
          <a:xfrm>
            <a:off x="8898467" y="6157913"/>
            <a:ext cx="23262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a:t>Precise but not accurate</a:t>
            </a:r>
          </a:p>
        </p:txBody>
      </p:sp>
    </p:spTree>
    <p:extLst>
      <p:ext uri="{BB962C8B-B14F-4D97-AF65-F5344CB8AC3E}">
        <p14:creationId xmlns:p14="http://schemas.microsoft.com/office/powerpoint/2010/main" val="583418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defRPr/>
            </a:pPr>
            <a:r>
              <a:rPr lang="en-US" smtClean="0"/>
              <a:t>Accuracy and Precision</a:t>
            </a:r>
          </a:p>
        </p:txBody>
      </p:sp>
      <p:sp>
        <p:nvSpPr>
          <p:cNvPr id="21507" name="Rectangle 3"/>
          <p:cNvSpPr>
            <a:spLocks noGrp="1" noChangeArrowheads="1"/>
          </p:cNvSpPr>
          <p:nvPr>
            <p:ph type="body" sz="half" idx="1"/>
          </p:nvPr>
        </p:nvSpPr>
        <p:spPr>
          <a:xfrm>
            <a:off x="609600" y="1600201"/>
            <a:ext cx="10094384" cy="4525963"/>
          </a:xfrm>
        </p:spPr>
        <p:txBody>
          <a:bodyPr/>
          <a:lstStyle/>
          <a:p>
            <a:pPr eaLnBrk="1" hangingPunct="1">
              <a:defRPr/>
            </a:pPr>
            <a:endParaRPr lang="en-US" sz="2800" smtClean="0"/>
          </a:p>
          <a:p>
            <a:pPr eaLnBrk="1" hangingPunct="1">
              <a:defRPr/>
            </a:pPr>
            <a:endParaRPr lang="en-US" sz="2800" smtClean="0"/>
          </a:p>
          <a:p>
            <a:pPr eaLnBrk="1" hangingPunct="1">
              <a:defRPr/>
            </a:pPr>
            <a:endParaRPr lang="en-US" sz="2800" smtClean="0"/>
          </a:p>
        </p:txBody>
      </p:sp>
      <p:graphicFrame>
        <p:nvGraphicFramePr>
          <p:cNvPr id="11268" name="Object 12"/>
          <p:cNvGraphicFramePr>
            <a:graphicFrameLocks noChangeAspect="1"/>
          </p:cNvGraphicFramePr>
          <p:nvPr>
            <p:extLst>
              <p:ext uri="{D42A27DB-BD31-4B8C-83A1-F6EECF244321}">
                <p14:modId xmlns:p14="http://schemas.microsoft.com/office/powerpoint/2010/main" val="1832190842"/>
              </p:ext>
            </p:extLst>
          </p:nvPr>
        </p:nvGraphicFramePr>
        <p:xfrm>
          <a:off x="239184" y="1341438"/>
          <a:ext cx="2763789" cy="2736850"/>
        </p:xfrm>
        <a:graphic>
          <a:graphicData uri="http://schemas.openxmlformats.org/presentationml/2006/ole">
            <mc:AlternateContent xmlns:mc="http://schemas.openxmlformats.org/markup-compatibility/2006">
              <mc:Choice xmlns:v="urn:schemas-microsoft-com:vml" Requires="v">
                <p:oleObj spid="_x0000_s2054" name="CorelDRAW" r:id="rId3" imgW="1936623" imgH="1936623" progId="CorelDRAW.Graphic.12">
                  <p:embed/>
                </p:oleObj>
              </mc:Choice>
              <mc:Fallback>
                <p:oleObj name="CorelDRAW" r:id="rId3" imgW="1936623" imgH="1936623" progId="CorelDRAW.Graphic.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184" y="1341438"/>
                        <a:ext cx="2763789" cy="2736850"/>
                      </a:xfrm>
                      <a:prstGeom prst="rect">
                        <a:avLst/>
                      </a:prstGeom>
                      <a:noFill/>
                      <a:ln>
                        <a:noFill/>
                      </a:ln>
                      <a:effectLst/>
                    </p:spPr>
                  </p:pic>
                </p:oleObj>
              </mc:Fallback>
            </mc:AlternateContent>
          </a:graphicData>
        </a:graphic>
      </p:graphicFrame>
      <p:sp>
        <p:nvSpPr>
          <p:cNvPr id="11269" name="Text Box 13"/>
          <p:cNvSpPr txBox="1">
            <a:spLocks noChangeArrowheads="1"/>
          </p:cNvSpPr>
          <p:nvPr/>
        </p:nvSpPr>
        <p:spPr bwMode="auto">
          <a:xfrm>
            <a:off x="1337543" y="2457451"/>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0" name="Text Box 14"/>
          <p:cNvSpPr txBox="1">
            <a:spLocks noChangeArrowheads="1"/>
          </p:cNvSpPr>
          <p:nvPr/>
        </p:nvSpPr>
        <p:spPr bwMode="auto">
          <a:xfrm>
            <a:off x="1337543" y="2457451"/>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1" name="Text Box 15"/>
          <p:cNvSpPr txBox="1">
            <a:spLocks noChangeArrowheads="1"/>
          </p:cNvSpPr>
          <p:nvPr/>
        </p:nvSpPr>
        <p:spPr bwMode="auto">
          <a:xfrm>
            <a:off x="1337543" y="2528888"/>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2" name="Text Box 16"/>
          <p:cNvSpPr txBox="1">
            <a:spLocks noChangeArrowheads="1"/>
          </p:cNvSpPr>
          <p:nvPr/>
        </p:nvSpPr>
        <p:spPr bwMode="auto">
          <a:xfrm>
            <a:off x="1434910" y="2457451"/>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3" name="Text Box 17"/>
          <p:cNvSpPr txBox="1">
            <a:spLocks noChangeArrowheads="1"/>
          </p:cNvSpPr>
          <p:nvPr/>
        </p:nvSpPr>
        <p:spPr bwMode="auto">
          <a:xfrm>
            <a:off x="1337543" y="2528888"/>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4" name="Text Box 18"/>
          <p:cNvSpPr txBox="1">
            <a:spLocks noChangeArrowheads="1"/>
          </p:cNvSpPr>
          <p:nvPr/>
        </p:nvSpPr>
        <p:spPr bwMode="auto">
          <a:xfrm>
            <a:off x="1242294" y="2457451"/>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5" name="Text Box 19"/>
          <p:cNvSpPr txBox="1">
            <a:spLocks noChangeArrowheads="1"/>
          </p:cNvSpPr>
          <p:nvPr/>
        </p:nvSpPr>
        <p:spPr bwMode="auto">
          <a:xfrm>
            <a:off x="1242294" y="2528888"/>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6" name="Text Box 20"/>
          <p:cNvSpPr txBox="1">
            <a:spLocks noChangeArrowheads="1"/>
          </p:cNvSpPr>
          <p:nvPr/>
        </p:nvSpPr>
        <p:spPr bwMode="auto">
          <a:xfrm>
            <a:off x="3888318" y="1412876"/>
            <a:ext cx="297603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a:t>Accurate and Precise</a:t>
            </a:r>
          </a:p>
        </p:txBody>
      </p:sp>
      <p:sp>
        <p:nvSpPr>
          <p:cNvPr id="11277" name="Text Box 23"/>
          <p:cNvSpPr txBox="1">
            <a:spLocks noChangeArrowheads="1"/>
          </p:cNvSpPr>
          <p:nvPr/>
        </p:nvSpPr>
        <p:spPr bwMode="auto">
          <a:xfrm>
            <a:off x="1625410" y="2600326"/>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8" name="Text Box 24"/>
          <p:cNvSpPr txBox="1">
            <a:spLocks noChangeArrowheads="1"/>
          </p:cNvSpPr>
          <p:nvPr/>
        </p:nvSpPr>
        <p:spPr bwMode="auto">
          <a:xfrm>
            <a:off x="1625410" y="2384426"/>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79" name="Text Box 25"/>
          <p:cNvSpPr txBox="1">
            <a:spLocks noChangeArrowheads="1"/>
          </p:cNvSpPr>
          <p:nvPr/>
        </p:nvSpPr>
        <p:spPr bwMode="auto">
          <a:xfrm>
            <a:off x="1388343" y="2276476"/>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a:solidFill>
                  <a:srgbClr val="002060"/>
                </a:solidFill>
              </a:rPr>
              <a:t>x</a:t>
            </a:r>
          </a:p>
        </p:txBody>
      </p:sp>
      <p:sp>
        <p:nvSpPr>
          <p:cNvPr id="11281" name="Text Box 27"/>
          <p:cNvSpPr txBox="1">
            <a:spLocks noChangeArrowheads="1"/>
          </p:cNvSpPr>
          <p:nvPr/>
        </p:nvSpPr>
        <p:spPr bwMode="auto">
          <a:xfrm>
            <a:off x="1442417" y="2369850"/>
            <a:ext cx="158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ltLang="en-US" sz="2000" b="1" dirty="0">
                <a:solidFill>
                  <a:srgbClr val="002060"/>
                </a:solidFill>
              </a:rPr>
              <a:t>x</a:t>
            </a:r>
          </a:p>
        </p:txBody>
      </p:sp>
    </p:spTree>
    <p:extLst>
      <p:ext uri="{BB962C8B-B14F-4D97-AF65-F5344CB8AC3E}">
        <p14:creationId xmlns:p14="http://schemas.microsoft.com/office/powerpoint/2010/main" val="3524050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Accuracy and Precision.</a:t>
            </a:r>
            <a:endParaRPr lang="en-CA" dirty="0"/>
          </a:p>
        </p:txBody>
      </p:sp>
      <p:sp>
        <p:nvSpPr>
          <p:cNvPr id="3" name="Text Placeholder 2"/>
          <p:cNvSpPr>
            <a:spLocks noGrp="1"/>
          </p:cNvSpPr>
          <p:nvPr>
            <p:ph type="body" sz="half" idx="1"/>
          </p:nvPr>
        </p:nvSpPr>
        <p:spPr/>
        <p:txBody>
          <a:bodyPr>
            <a:normAutofit fontScale="92500" lnSpcReduction="10000"/>
          </a:bodyPr>
          <a:lstStyle/>
          <a:p>
            <a:r>
              <a:rPr lang="en-CA" dirty="0" smtClean="0"/>
              <a:t>The way we communicate numbers tells us a lot about the confidence we have in a number.</a:t>
            </a:r>
          </a:p>
          <a:p>
            <a:r>
              <a:rPr lang="en-CA" dirty="0" smtClean="0"/>
              <a:t>Both cartoons on the right, the person in the cat shirt is essentially saying the same thing.</a:t>
            </a:r>
          </a:p>
          <a:p>
            <a:r>
              <a:rPr lang="en-CA" dirty="0" smtClean="0"/>
              <a:t>In the first case, if you went to the store and the shirt cost you $22.50 you wouldn’t be surprised, because of the way you interpret the “100 dollars”.</a:t>
            </a:r>
          </a:p>
          <a:p>
            <a:r>
              <a:rPr lang="en-CA" dirty="0" smtClean="0"/>
              <a:t>In the second case you would be surprised if it cost $22.50 since the statement “21 dollars and 30 cents” is a very “precise statement”.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570608"/>
            <a:ext cx="5713992" cy="285941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012" y="3594100"/>
            <a:ext cx="5721980" cy="2863408"/>
          </a:xfrm>
          <a:prstGeom prst="rect">
            <a:avLst/>
          </a:prstGeom>
        </p:spPr>
      </p:pic>
    </p:spTree>
    <p:extLst>
      <p:ext uri="{BB962C8B-B14F-4D97-AF65-F5344CB8AC3E}">
        <p14:creationId xmlns:p14="http://schemas.microsoft.com/office/powerpoint/2010/main" val="407135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Measurements</a:t>
            </a:r>
            <a:endParaRPr lang="en-US" dirty="0"/>
          </a:p>
        </p:txBody>
      </p:sp>
      <p:sp>
        <p:nvSpPr>
          <p:cNvPr id="3" name="Content Placeholder 2"/>
          <p:cNvSpPr>
            <a:spLocks noGrp="1"/>
          </p:cNvSpPr>
          <p:nvPr>
            <p:ph idx="1"/>
          </p:nvPr>
        </p:nvSpPr>
        <p:spPr>
          <a:xfrm>
            <a:off x="676856" y="1993973"/>
            <a:ext cx="9613861" cy="3599316"/>
          </a:xfrm>
        </p:spPr>
        <p:txBody>
          <a:bodyPr/>
          <a:lstStyle/>
          <a:p>
            <a:r>
              <a:rPr lang="en-US" dirty="0" smtClean="0"/>
              <a:t>Any measurement you make contains some form of “estimation”</a:t>
            </a:r>
            <a:endParaRPr lang="en-US" dirty="0"/>
          </a:p>
        </p:txBody>
      </p:sp>
      <p:sp>
        <p:nvSpPr>
          <p:cNvPr id="4" name="Content Placeholder 2"/>
          <p:cNvSpPr txBox="1">
            <a:spLocks/>
          </p:cNvSpPr>
          <p:nvPr/>
        </p:nvSpPr>
        <p:spPr>
          <a:xfrm>
            <a:off x="676856" y="2624356"/>
            <a:ext cx="4986189" cy="359931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en-US" dirty="0" smtClean="0"/>
              <a:t>For example, try to read the speedometer shown on the right.</a:t>
            </a:r>
          </a:p>
          <a:p>
            <a:r>
              <a:rPr lang="en-US" dirty="0" smtClean="0"/>
              <a:t>My “best guess” is that the car is travelling 44 km/h.</a:t>
            </a:r>
          </a:p>
          <a:p>
            <a:r>
              <a:rPr lang="en-US" dirty="0" smtClean="0"/>
              <a:t>It is entirely possible that the car is moving at 43 km/</a:t>
            </a:r>
            <a:r>
              <a:rPr lang="en-US" dirty="0" err="1" smtClean="0"/>
              <a:t>hr</a:t>
            </a:r>
            <a:r>
              <a:rPr lang="en-US" dirty="0" smtClean="0"/>
              <a:t> or even at 43.7235 km/hr.  </a:t>
            </a:r>
          </a:p>
          <a:p>
            <a:r>
              <a:rPr lang="en-US" dirty="0" smtClean="0"/>
              <a:t>Either way, my brain has done some “rounding” when I look at the speedometer.</a:t>
            </a:r>
            <a:endParaRPr lang="en-US" dirty="0"/>
          </a:p>
        </p:txBody>
      </p:sp>
      <p:sp>
        <p:nvSpPr>
          <p:cNvPr id="5" name="TextBox 4"/>
          <p:cNvSpPr txBox="1"/>
          <p:nvPr/>
        </p:nvSpPr>
        <p:spPr>
          <a:xfrm>
            <a:off x="6192981" y="5963443"/>
            <a:ext cx="3948547" cy="215444"/>
          </a:xfrm>
          <a:prstGeom prst="rect">
            <a:avLst/>
          </a:prstGeom>
          <a:noFill/>
        </p:spPr>
        <p:txBody>
          <a:bodyPr wrap="square" rtlCol="0">
            <a:spAutoFit/>
          </a:bodyPr>
          <a:lstStyle/>
          <a:p>
            <a:r>
              <a:rPr lang="en-US" sz="800" dirty="0" smtClean="0"/>
              <a:t>Speedometer: </a:t>
            </a:r>
            <a:r>
              <a:rPr lang="en-US" sz="800" dirty="0" err="1" smtClean="0"/>
              <a:t>Pixbay</a:t>
            </a:r>
            <a:endParaRPr lang="en-US" sz="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2981" y="2471805"/>
            <a:ext cx="4675909" cy="3506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059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Measurements</a:t>
            </a:r>
            <a:endParaRPr lang="en-US" dirty="0"/>
          </a:p>
        </p:txBody>
      </p:sp>
      <p:sp>
        <p:nvSpPr>
          <p:cNvPr id="3" name="Content Placeholder 2"/>
          <p:cNvSpPr>
            <a:spLocks noGrp="1"/>
          </p:cNvSpPr>
          <p:nvPr>
            <p:ph idx="1"/>
          </p:nvPr>
        </p:nvSpPr>
        <p:spPr>
          <a:xfrm>
            <a:off x="711493" y="2035535"/>
            <a:ext cx="6250416" cy="4313310"/>
          </a:xfrm>
        </p:spPr>
        <p:txBody>
          <a:bodyPr>
            <a:normAutofit lnSpcReduction="10000"/>
          </a:bodyPr>
          <a:lstStyle/>
          <a:p>
            <a:r>
              <a:rPr lang="en-US" dirty="0" smtClean="0"/>
              <a:t>How we quote numbers, gives people a feeling for how confident we are in the measurement.</a:t>
            </a:r>
          </a:p>
          <a:p>
            <a:r>
              <a:rPr lang="en-US" dirty="0" smtClean="0"/>
              <a:t>If I were to say that the reading was 43.7237 km/</a:t>
            </a:r>
            <a:r>
              <a:rPr lang="en-US" dirty="0" err="1" smtClean="0"/>
              <a:t>hr</a:t>
            </a:r>
            <a:r>
              <a:rPr lang="en-US" dirty="0" smtClean="0"/>
              <a:t> you might think that I knew the number very </a:t>
            </a:r>
            <a:r>
              <a:rPr lang="en-US" dirty="0" err="1" smtClean="0"/>
              <a:t>very</a:t>
            </a:r>
            <a:r>
              <a:rPr lang="en-US" dirty="0" smtClean="0"/>
              <a:t> </a:t>
            </a:r>
            <a:r>
              <a:rPr lang="en-US" dirty="0" err="1" smtClean="0"/>
              <a:t>very</a:t>
            </a:r>
            <a:r>
              <a:rPr lang="en-US" dirty="0" smtClean="0"/>
              <a:t> well, and that the number was unlikely to be 43.5 km/hr.</a:t>
            </a:r>
          </a:p>
          <a:p>
            <a:r>
              <a:rPr lang="en-US" dirty="0" smtClean="0"/>
              <a:t>But if I said the number is 43km/</a:t>
            </a:r>
            <a:r>
              <a:rPr lang="en-US" dirty="0" err="1" smtClean="0"/>
              <a:t>hr</a:t>
            </a:r>
            <a:r>
              <a:rPr lang="en-US" dirty="0" smtClean="0"/>
              <a:t> then  you wouldn’t be surprised if the car was actually travelling at 42.5 km/hr.</a:t>
            </a:r>
          </a:p>
          <a:p>
            <a:r>
              <a:rPr lang="en-US" dirty="0" smtClean="0"/>
              <a:t>It all comes down to how we state numbers.</a:t>
            </a:r>
            <a:endParaRPr lang="en-US" dirty="0"/>
          </a:p>
        </p:txBody>
      </p:sp>
      <p:sp>
        <p:nvSpPr>
          <p:cNvPr id="4" name="TextBox 3"/>
          <p:cNvSpPr txBox="1"/>
          <p:nvPr/>
        </p:nvSpPr>
        <p:spPr>
          <a:xfrm>
            <a:off x="7450279" y="4020343"/>
            <a:ext cx="3948547" cy="215444"/>
          </a:xfrm>
          <a:prstGeom prst="rect">
            <a:avLst/>
          </a:prstGeom>
          <a:noFill/>
        </p:spPr>
        <p:txBody>
          <a:bodyPr wrap="square" rtlCol="0">
            <a:spAutoFit/>
          </a:bodyPr>
          <a:lstStyle/>
          <a:p>
            <a:r>
              <a:rPr lang="en-US" sz="800" dirty="0" smtClean="0"/>
              <a:t>Speedometer: </a:t>
            </a:r>
            <a:r>
              <a:rPr lang="en-US" sz="800" dirty="0" err="1" smtClean="0"/>
              <a:t>Pixbay</a:t>
            </a:r>
            <a:endParaRPr lang="en-US" sz="8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599" y="362451"/>
            <a:ext cx="4675909" cy="3506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659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a:t>
            </a:r>
            <a:endParaRPr lang="en-US" dirty="0"/>
          </a:p>
        </p:txBody>
      </p:sp>
      <p:sp>
        <p:nvSpPr>
          <p:cNvPr id="3" name="Content Placeholder 2"/>
          <p:cNvSpPr>
            <a:spLocks noGrp="1"/>
          </p:cNvSpPr>
          <p:nvPr>
            <p:ph idx="1"/>
          </p:nvPr>
        </p:nvSpPr>
        <p:spPr/>
        <p:txBody>
          <a:bodyPr/>
          <a:lstStyle/>
          <a:p>
            <a:r>
              <a:rPr lang="en-US" dirty="0" smtClean="0"/>
              <a:t>In any measurement, the last digit is always a little “rounded”, and we have a lower degree of confidence in that number.</a:t>
            </a:r>
          </a:p>
          <a:p>
            <a:r>
              <a:rPr lang="en-US" dirty="0" smtClean="0"/>
              <a:t>So: 43 could really be 42.5 or 43.4 or anywhere in between.</a:t>
            </a:r>
          </a:p>
          <a:p>
            <a:r>
              <a:rPr lang="en-US" dirty="0" smtClean="0"/>
              <a:t>But 43.7237 could really be rounded from any number between 43.72365 to 43.72367.4. </a:t>
            </a:r>
          </a:p>
          <a:p>
            <a:r>
              <a:rPr lang="en-US" dirty="0" smtClean="0"/>
              <a:t>The way we have quoted the second number (</a:t>
            </a:r>
            <a:r>
              <a:rPr lang="en-US" dirty="0"/>
              <a:t>43.7237</a:t>
            </a:r>
            <a:r>
              <a:rPr lang="en-US" dirty="0" smtClean="0"/>
              <a:t>)tells people we are much more confident in the precision of that reading than the first number (43).</a:t>
            </a:r>
            <a:endParaRPr lang="en-US" dirty="0"/>
          </a:p>
        </p:txBody>
      </p:sp>
    </p:spTree>
    <p:extLst>
      <p:ext uri="{BB962C8B-B14F-4D97-AF65-F5344CB8AC3E}">
        <p14:creationId xmlns:p14="http://schemas.microsoft.com/office/powerpoint/2010/main" val="811272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Significant Figures</a:t>
            </a:r>
            <a:endParaRPr lang="en-US" dirty="0"/>
          </a:p>
        </p:txBody>
      </p:sp>
      <p:sp>
        <p:nvSpPr>
          <p:cNvPr id="3" name="Content Placeholder 2"/>
          <p:cNvSpPr>
            <a:spLocks noGrp="1"/>
          </p:cNvSpPr>
          <p:nvPr>
            <p:ph idx="1"/>
          </p:nvPr>
        </p:nvSpPr>
        <p:spPr/>
        <p:txBody>
          <a:bodyPr/>
          <a:lstStyle/>
          <a:p>
            <a:r>
              <a:rPr lang="en-US" dirty="0" smtClean="0"/>
              <a:t>The way we communicate confidence in numbers is by how we write them.  We use the term significant figures to discuss how precisely we know a number.  Significant figures are numbers we have confidence in.</a:t>
            </a:r>
          </a:p>
          <a:p>
            <a:r>
              <a:rPr lang="en-US" dirty="0" smtClean="0"/>
              <a:t>There are rules that govern how we manage significant figures.</a:t>
            </a:r>
            <a:endParaRPr lang="en-US" dirty="0"/>
          </a:p>
        </p:txBody>
      </p:sp>
    </p:spTree>
    <p:extLst>
      <p:ext uri="{BB962C8B-B14F-4D97-AF65-F5344CB8AC3E}">
        <p14:creationId xmlns:p14="http://schemas.microsoft.com/office/powerpoint/2010/main" val="2940584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Significant Figures: Rules.</a:t>
            </a:r>
            <a:endParaRPr lang="en-US" dirty="0"/>
          </a:p>
        </p:txBody>
      </p:sp>
      <p:sp>
        <p:nvSpPr>
          <p:cNvPr id="3" name="Content Placeholder 2"/>
          <p:cNvSpPr>
            <a:spLocks noGrp="1"/>
          </p:cNvSpPr>
          <p:nvPr>
            <p:ph idx="1"/>
          </p:nvPr>
        </p:nvSpPr>
        <p:spPr/>
        <p:txBody>
          <a:bodyPr/>
          <a:lstStyle/>
          <a:p>
            <a:pPr marL="0" indent="0">
              <a:buNone/>
            </a:pPr>
            <a:r>
              <a:rPr lang="en-US" dirty="0" smtClean="0"/>
              <a:t>Any “non zero digit” is considered significant.</a:t>
            </a:r>
          </a:p>
          <a:p>
            <a:r>
              <a:rPr lang="en-US" dirty="0" smtClean="0"/>
              <a:t>We would say that the number “492” has “3 significant figures” (or </a:t>
            </a:r>
            <a:r>
              <a:rPr lang="en-US" dirty="0" err="1" smtClean="0"/>
              <a:t>sigfigs</a:t>
            </a:r>
            <a:r>
              <a:rPr lang="en-US" dirty="0" smtClean="0"/>
              <a:t>)</a:t>
            </a:r>
          </a:p>
          <a:p>
            <a:pPr lvl="1"/>
            <a:r>
              <a:rPr lang="en-US" dirty="0" smtClean="0"/>
              <a:t>492 could represent any number between 491.5 and 492.499999</a:t>
            </a:r>
          </a:p>
          <a:p>
            <a:r>
              <a:rPr lang="en-US" dirty="0" smtClean="0"/>
              <a:t>“13” has 2 sig figs (and could represent 12.5 through 13.49999)</a:t>
            </a:r>
            <a:endParaRPr lang="en-US" dirty="0"/>
          </a:p>
        </p:txBody>
      </p:sp>
    </p:spTree>
    <p:extLst>
      <p:ext uri="{BB962C8B-B14F-4D97-AF65-F5344CB8AC3E}">
        <p14:creationId xmlns:p14="http://schemas.microsoft.com/office/powerpoint/2010/main" val="75524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755</TotalTime>
  <Words>1093</Words>
  <Application>Microsoft Office PowerPoint</Application>
  <PresentationFormat>Custom</PresentationFormat>
  <Paragraphs>128</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Berlin</vt:lpstr>
      <vt:lpstr>CorelDRAW</vt:lpstr>
      <vt:lpstr>Physics: Chapter 1</vt:lpstr>
      <vt:lpstr>Accuracy and Precision</vt:lpstr>
      <vt:lpstr>Accuracy and Precision</vt:lpstr>
      <vt:lpstr>Accuracy and Precision.</vt:lpstr>
      <vt:lpstr>Measurements</vt:lpstr>
      <vt:lpstr>Measurements</vt:lpstr>
      <vt:lpstr>Measurement </vt:lpstr>
      <vt:lpstr>Significant Figures</vt:lpstr>
      <vt:lpstr>Significant Figures: Rules.</vt:lpstr>
      <vt:lpstr>Significant Figures</vt:lpstr>
      <vt:lpstr>Significant Figures</vt:lpstr>
      <vt:lpstr>Significant Figures</vt:lpstr>
      <vt:lpstr>Math With Sig Figs: Multiplying or Dividing.</vt:lpstr>
      <vt:lpstr>Math With Sig Figs: Adding or Subtracting</vt:lpstr>
      <vt:lpstr>Math With Sig Figs other…</vt:lpstr>
      <vt:lpstr>Math With Sig Figs other…</vt:lpstr>
      <vt:lpstr>Math With Sig Figs: Power</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 Physics: Chapter 1</dc:title>
  <dc:creator>Aquila</dc:creator>
  <cp:lastModifiedBy>Windows User</cp:lastModifiedBy>
  <cp:revision>46</cp:revision>
  <dcterms:created xsi:type="dcterms:W3CDTF">2015-06-23T04:02:58Z</dcterms:created>
  <dcterms:modified xsi:type="dcterms:W3CDTF">2016-07-05T17:45:31Z</dcterms:modified>
</cp:coreProperties>
</file>